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2" r:id="rId8"/>
    <p:sldId id="263" r:id="rId9"/>
    <p:sldId id="268" r:id="rId10"/>
    <p:sldId id="273" r:id="rId11"/>
    <p:sldId id="264" r:id="rId12"/>
    <p:sldId id="265" r:id="rId13"/>
    <p:sldId id="266" r:id="rId14"/>
    <p:sldId id="267" r:id="rId15"/>
    <p:sldId id="270" r:id="rId16"/>
    <p:sldId id="271" r:id="rId17"/>
    <p:sldId id="275" r:id="rId18"/>
    <p:sldId id="281" r:id="rId19"/>
    <p:sldId id="282" r:id="rId20"/>
    <p:sldId id="283" r:id="rId21"/>
    <p:sldId id="284" r:id="rId22"/>
    <p:sldId id="262" r:id="rId23"/>
    <p:sldId id="285" r:id="rId24"/>
    <p:sldId id="286" r:id="rId25"/>
    <p:sldId id="287" r:id="rId26"/>
    <p:sldId id="288" r:id="rId27"/>
    <p:sldId id="289" r:id="rId28"/>
    <p:sldId id="290" r:id="rId29"/>
    <p:sldId id="269" r:id="rId30"/>
    <p:sldId id="291" r:id="rId31"/>
    <p:sldId id="292" r:id="rId32"/>
    <p:sldId id="293" r:id="rId33"/>
    <p:sldId id="294"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fld id="{9954EDA0-B5F7-499B-B8BF-59FA900F3D0A}" type="datetimeFigureOut">
              <a:rPr lang="fr-CA" smtClean="0"/>
              <a:t>2023-04-14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273015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9954EDA0-B5F7-499B-B8BF-59FA900F3D0A}" type="datetimeFigureOut">
              <a:rPr lang="fr-CA" smtClean="0"/>
              <a:t>2023-04-14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222147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9954EDA0-B5F7-499B-B8BF-59FA900F3D0A}" type="datetimeFigureOut">
              <a:rPr lang="fr-CA" smtClean="0"/>
              <a:t>2023-04-14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65080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9954EDA0-B5F7-499B-B8BF-59FA900F3D0A}" type="datetimeFigureOut">
              <a:rPr lang="fr-CA" smtClean="0"/>
              <a:t>2023-04-14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124734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954EDA0-B5F7-499B-B8BF-59FA900F3D0A}" type="datetimeFigureOut">
              <a:rPr lang="fr-CA" smtClean="0"/>
              <a:t>2023-04-14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321991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9954EDA0-B5F7-499B-B8BF-59FA900F3D0A}" type="datetimeFigureOut">
              <a:rPr lang="fr-CA" smtClean="0"/>
              <a:t>2023-04-14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174834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9954EDA0-B5F7-499B-B8BF-59FA900F3D0A}" type="datetimeFigureOut">
              <a:rPr lang="fr-CA" smtClean="0"/>
              <a:t>2023-04-14</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285396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9954EDA0-B5F7-499B-B8BF-59FA900F3D0A}" type="datetimeFigureOut">
              <a:rPr lang="fr-CA" smtClean="0"/>
              <a:t>2023-04-14</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222973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54EDA0-B5F7-499B-B8BF-59FA900F3D0A}" type="datetimeFigureOut">
              <a:rPr lang="fr-CA" smtClean="0"/>
              <a:t>2023-04-14</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392616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954EDA0-B5F7-499B-B8BF-59FA900F3D0A}" type="datetimeFigureOut">
              <a:rPr lang="fr-CA" smtClean="0"/>
              <a:t>2023-04-14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329459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954EDA0-B5F7-499B-B8BF-59FA900F3D0A}" type="datetimeFigureOut">
              <a:rPr lang="fr-CA" smtClean="0"/>
              <a:t>2023-04-14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AEE7580-1A1C-4084-8FC3-C3C1EE24F896}" type="slidenum">
              <a:rPr lang="fr-CA" smtClean="0"/>
              <a:t>‹N°›</a:t>
            </a:fld>
            <a:endParaRPr lang="fr-CA"/>
          </a:p>
        </p:txBody>
      </p:sp>
    </p:spTree>
    <p:extLst>
      <p:ext uri="{BB962C8B-B14F-4D97-AF65-F5344CB8AC3E}">
        <p14:creationId xmlns:p14="http://schemas.microsoft.com/office/powerpoint/2010/main" val="51816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4EDA0-B5F7-499B-B8BF-59FA900F3D0A}" type="datetimeFigureOut">
              <a:rPr lang="fr-CA" smtClean="0"/>
              <a:t>2023-04-14</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E7580-1A1C-4084-8FC3-C3C1EE24F896}" type="slidenum">
              <a:rPr lang="fr-CA" smtClean="0"/>
              <a:t>‹N°›</a:t>
            </a:fld>
            <a:endParaRPr lang="fr-CA"/>
          </a:p>
        </p:txBody>
      </p:sp>
    </p:spTree>
    <p:extLst>
      <p:ext uri="{BB962C8B-B14F-4D97-AF65-F5344CB8AC3E}">
        <p14:creationId xmlns:p14="http://schemas.microsoft.com/office/powerpoint/2010/main" val="309688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Formation 1</a:t>
            </a:r>
            <a:br>
              <a:rPr lang="fr-CA" dirty="0"/>
            </a:br>
            <a:r>
              <a:rPr lang="fr-CA" dirty="0"/>
              <a:t>Vélo de route</a:t>
            </a:r>
          </a:p>
        </p:txBody>
      </p:sp>
      <p:sp>
        <p:nvSpPr>
          <p:cNvPr id="3" name="Sous-titre 2"/>
          <p:cNvSpPr>
            <a:spLocks noGrp="1"/>
          </p:cNvSpPr>
          <p:nvPr>
            <p:ph type="subTitle" idx="1"/>
          </p:nvPr>
        </p:nvSpPr>
        <p:spPr/>
        <p:txBody>
          <a:bodyPr/>
          <a:lstStyle/>
          <a:p>
            <a:r>
              <a:rPr lang="fr-CA" dirty="0"/>
              <a:t>Présenté par le Vélo Club St-Hyacinthe</a:t>
            </a:r>
          </a:p>
          <a:p>
            <a:r>
              <a:rPr lang="fr-CA" dirty="0"/>
              <a:t>Révisé par: Jacques Patry </a:t>
            </a:r>
            <a:r>
              <a:rPr lang="fr-CA"/>
              <a:t>- 2023</a:t>
            </a:r>
            <a:endParaRPr lang="fr-CA" dirty="0"/>
          </a:p>
        </p:txBody>
      </p:sp>
    </p:spTree>
    <p:extLst>
      <p:ext uri="{BB962C8B-B14F-4D97-AF65-F5344CB8AC3E}">
        <p14:creationId xmlns:p14="http://schemas.microsoft.com/office/powerpoint/2010/main" val="422119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L’hydratation</a:t>
            </a:r>
          </a:p>
        </p:txBody>
      </p:sp>
      <p:sp>
        <p:nvSpPr>
          <p:cNvPr id="3" name="Espace réservé du contenu 2"/>
          <p:cNvSpPr>
            <a:spLocks noGrp="1"/>
          </p:cNvSpPr>
          <p:nvPr>
            <p:ph idx="1"/>
          </p:nvPr>
        </p:nvSpPr>
        <p:spPr/>
        <p:txBody>
          <a:bodyPr>
            <a:normAutofit fontScale="62500" lnSpcReduction="20000"/>
          </a:bodyPr>
          <a:lstStyle/>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r>
              <a:rPr lang="fr-CA" dirty="0"/>
              <a:t>Que faut-il boire? </a:t>
            </a:r>
          </a:p>
          <a:p>
            <a:r>
              <a:rPr lang="fr-CA" dirty="0"/>
              <a:t>Si la durée de l’exercice est plus grand qu’une heure et la température est élevée (10˚C et plus): boire 4 gorgées (150 à 300ml) à toutes les 20 minutes, de jus ou de boisson sportive contenant des glucides (6 à 8%) et un peu de sel (500mg) soit ½ à 1 bidon par heure.  Pour une durée de moins d’une heure, l’eau seule est adéquate.    </a:t>
            </a:r>
          </a:p>
          <a:p>
            <a:r>
              <a:rPr lang="fr-CA" dirty="0"/>
              <a:t>Recette de boisson énergisante: mélanger 850 ml d’eau, 60ml de jus d’orange, 60ml de sirop d’érable, 30ml de jus de lime, 1 pincée de sel. Contient 64g de sucre, 480mg de sodium.  Source </a:t>
            </a:r>
            <a:r>
              <a:rPr lang="fr-CA" dirty="0" err="1"/>
              <a:t>Vivaï</a:t>
            </a:r>
            <a:r>
              <a:rPr lang="fr-CA" dirty="0"/>
              <a:t>. </a:t>
            </a:r>
          </a:p>
          <a:p>
            <a:r>
              <a:rPr lang="fr-CA" dirty="0"/>
              <a:t> Avant la randonnée, prenez 250 ml d’eau.</a:t>
            </a:r>
          </a:p>
          <a:p>
            <a:r>
              <a:rPr lang="fr-CA" dirty="0"/>
              <a:t>Après la randonnée, buvez pour remplacer le poids perdu dans les deux heures qui suivent la fin de l’exercice!</a:t>
            </a:r>
          </a:p>
          <a:p>
            <a:r>
              <a:rPr lang="fr-CA" dirty="0"/>
              <a:t> Un bon indicateur de l’hydratation est la couleur de l’urine qui doit être plutôt claire. Attention, trop s’hydrater est aussi possible.</a:t>
            </a:r>
          </a:p>
          <a:p>
            <a:endParaRPr lang="fr-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572" y="665018"/>
            <a:ext cx="3896735" cy="259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14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L’alimentation</a:t>
            </a:r>
          </a:p>
        </p:txBody>
      </p:sp>
      <p:sp>
        <p:nvSpPr>
          <p:cNvPr id="3" name="Espace réservé du contenu 2"/>
          <p:cNvSpPr>
            <a:spLocks noGrp="1"/>
          </p:cNvSpPr>
          <p:nvPr>
            <p:ph idx="1"/>
          </p:nvPr>
        </p:nvSpPr>
        <p:spPr/>
        <p:txBody>
          <a:bodyPr>
            <a:normAutofit/>
          </a:bodyPr>
          <a:lstStyle/>
          <a:p>
            <a:pPr marL="0" indent="0">
              <a:buNone/>
            </a:pPr>
            <a:r>
              <a:rPr lang="fr-CA" sz="1800" dirty="0"/>
              <a:t>Bien s’alimenter est un des secrets pour de bonnes sorties à vélo.</a:t>
            </a:r>
          </a:p>
          <a:p>
            <a:pPr marL="0" indent="0">
              <a:buNone/>
            </a:pPr>
            <a:endParaRPr lang="fr-CA" sz="1800" dirty="0"/>
          </a:p>
          <a:p>
            <a:pPr marL="0" indent="0">
              <a:buNone/>
            </a:pPr>
            <a:endParaRPr lang="fr-CA" sz="1800" dirty="0"/>
          </a:p>
          <a:p>
            <a:pPr marL="0" indent="0">
              <a:buNone/>
            </a:pPr>
            <a:endParaRPr lang="fr-CA" sz="1800" dirty="0"/>
          </a:p>
          <a:p>
            <a:pPr marL="0" indent="0">
              <a:buNone/>
            </a:pPr>
            <a:endParaRPr lang="fr-CA" sz="1800" dirty="0"/>
          </a:p>
          <a:p>
            <a:pPr marL="0" indent="0">
              <a:buNone/>
            </a:pPr>
            <a:r>
              <a:rPr lang="fr-CA" sz="1800" dirty="0"/>
              <a:t>On retrouve plusieurs composantes dans les aliments : les glucides, les lipides (graisses) et les protéines sont les principaux. Il y a aussi les vitamines et les sels minéraux. Finalement, ne pas oublier les fibres! Non , il ne s’agit pas des fibres de carbone!</a:t>
            </a:r>
          </a:p>
          <a:p>
            <a:pPr marL="0" indent="0">
              <a:buNone/>
            </a:pPr>
            <a:r>
              <a:rPr lang="fr-CA" sz="1800" dirty="0"/>
              <a:t>À vélo, les besoins énergétiques varient en fonction de l’effort fourni. Par exemple, un activité intense (monter une côte, lutter contre le vent, etc.) puise dans les réserves de glucide. Quand l’effort est constant et de longue durée, les réserves de lipide sont aussi sollicitées.</a:t>
            </a:r>
          </a:p>
          <a:p>
            <a:pPr marL="0" indent="0">
              <a:buNone/>
            </a:pPr>
            <a:endParaRPr lang="fr-CA"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299" y="2257425"/>
            <a:ext cx="1920089" cy="126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74" y="2257425"/>
            <a:ext cx="1901265" cy="126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22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L’alimentation</a:t>
            </a:r>
          </a:p>
        </p:txBody>
      </p:sp>
      <p:sp>
        <p:nvSpPr>
          <p:cNvPr id="3" name="Espace réservé du contenu 2"/>
          <p:cNvSpPr>
            <a:spLocks noGrp="1"/>
          </p:cNvSpPr>
          <p:nvPr>
            <p:ph idx="1"/>
          </p:nvPr>
        </p:nvSpPr>
        <p:spPr/>
        <p:txBody>
          <a:bodyPr>
            <a:normAutofit/>
          </a:bodyPr>
          <a:lstStyle/>
          <a:p>
            <a:r>
              <a:rPr lang="fr-CA" dirty="0"/>
              <a:t>Les glucides </a:t>
            </a:r>
          </a:p>
          <a:p>
            <a:pPr lvl="1"/>
            <a:r>
              <a:rPr lang="fr-CA" dirty="0"/>
              <a:t>Pour les efforts intenses de courte durée, les glucides sont pratiquement le seul carburant employé. Puisque c’est un carburant qui ne peut être emmagasiné en grande quantité, il faut en consommer fréquemment. </a:t>
            </a:r>
          </a:p>
          <a:p>
            <a:pPr lvl="1"/>
            <a:endParaRPr lang="fr-CA" b="1" dirty="0"/>
          </a:p>
          <a:p>
            <a:pPr lvl="1"/>
            <a:r>
              <a:rPr lang="fr-CA" b="1" dirty="0"/>
              <a:t>Pendant la randonnée</a:t>
            </a:r>
            <a:r>
              <a:rPr lang="fr-CA" dirty="0"/>
              <a:t>, privilégiez les sucres d’absorption rapide : fruits secs, jus de fruits, biscuits faible en gras, barres énergétiques, etc.  Pour une sortie de plus de 1h, prévoir de 30 à 60 grammes de sucre par heure.  </a:t>
            </a:r>
          </a:p>
          <a:p>
            <a:pPr lvl="2"/>
            <a:r>
              <a:rPr lang="fr-CA" dirty="0"/>
              <a:t>Exemple : un bidon de 700 ml d’eau accompagné d’une poignée de fruits secs (canneberges, raisins, etc.) ou une banane, etc.</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663" y="377536"/>
            <a:ext cx="2587481" cy="172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06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L’alimentation</a:t>
            </a:r>
          </a:p>
        </p:txBody>
      </p:sp>
      <p:sp>
        <p:nvSpPr>
          <p:cNvPr id="3" name="Espace réservé du contenu 2"/>
          <p:cNvSpPr>
            <a:spLocks noGrp="1"/>
          </p:cNvSpPr>
          <p:nvPr>
            <p:ph idx="1"/>
          </p:nvPr>
        </p:nvSpPr>
        <p:spPr/>
        <p:txBody>
          <a:bodyPr>
            <a:normAutofit fontScale="92500" lnSpcReduction="20000"/>
          </a:bodyPr>
          <a:lstStyle/>
          <a:p>
            <a:r>
              <a:rPr lang="fr-CA" dirty="0"/>
              <a:t>Les lipides</a:t>
            </a:r>
          </a:p>
          <a:p>
            <a:pPr lvl="1"/>
            <a:r>
              <a:rPr lang="fr-CA" dirty="0"/>
              <a:t>Les lipides sont le gras contenu dans les aliments. Ils sont une source d’énergie concentrée et prennent beaucoup de temps pour être dégradés dans l’estomac.  Pour cette raison, </a:t>
            </a:r>
            <a:r>
              <a:rPr lang="fr-CA" b="1" u="sng" dirty="0"/>
              <a:t>minimisez l’apport en lipide au moins 2 heures avant la randonnée et durant la randonnée</a:t>
            </a:r>
            <a:r>
              <a:rPr lang="fr-CA" dirty="0"/>
              <a:t>. Plusieurs aliments sont plus ou moins riches en lipides et certains en sont composés à 100%(huile, beurre ou margarine). On en retrouve aussi dans les noix, viandes, œufs, produits laitiers, poissons, légumineuses, chocolat!</a:t>
            </a:r>
          </a:p>
          <a:p>
            <a:r>
              <a:rPr lang="fr-CA" dirty="0"/>
              <a:t>Les protéines</a:t>
            </a:r>
          </a:p>
          <a:p>
            <a:pPr lvl="1"/>
            <a:r>
              <a:rPr lang="fr-CA" dirty="0"/>
              <a:t>Les protéines sont les outils de la reconstruction des cellules musculaires et servent au renouvellement du stock de glycogène. </a:t>
            </a:r>
            <a:r>
              <a:rPr lang="fr-CA" b="1" u="sng" dirty="0"/>
              <a:t>Consommez des aliments riches en protéine après l’effort</a:t>
            </a:r>
            <a:r>
              <a:rPr lang="fr-CA" b="1" dirty="0"/>
              <a:t>.</a:t>
            </a:r>
            <a:r>
              <a:rPr lang="fr-CA" dirty="0"/>
              <a:t> On en retrouve dans les viandes, volailles, œufs, produits laitiers, poissons, légumineuses(soya, fèves). Après la randonnée, il est nécessaire de refaire le plein soit, par exemple, en consommant du lait au chocolat, du yogourt, etc. Ils contiennent des protéines, des glucides et des sels minéraux (sodium et potassium) permettant de récupérer. </a:t>
            </a:r>
          </a:p>
        </p:txBody>
      </p:sp>
    </p:spTree>
    <p:extLst>
      <p:ext uri="{BB962C8B-B14F-4D97-AF65-F5344CB8AC3E}">
        <p14:creationId xmlns:p14="http://schemas.microsoft.com/office/powerpoint/2010/main" val="187326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L’alimentation</a:t>
            </a:r>
          </a:p>
        </p:txBody>
      </p:sp>
      <p:sp>
        <p:nvSpPr>
          <p:cNvPr id="3" name="Espace réservé du contenu 2"/>
          <p:cNvSpPr>
            <a:spLocks noGrp="1"/>
          </p:cNvSpPr>
          <p:nvPr>
            <p:ph idx="1"/>
          </p:nvPr>
        </p:nvSpPr>
        <p:spPr/>
        <p:txBody>
          <a:bodyPr>
            <a:normAutofit/>
          </a:bodyPr>
          <a:lstStyle/>
          <a:p>
            <a:r>
              <a:rPr lang="fr-CA" dirty="0"/>
              <a:t>Les minéraux et autres éléments ( électrolytes)</a:t>
            </a:r>
          </a:p>
          <a:p>
            <a:pPr lvl="1"/>
            <a:r>
              <a:rPr lang="fr-CA" dirty="0"/>
              <a:t>La sueur est composée d’eau et de minéraux (sodium, potassium et magnésium). Il faut donc les remplacer..</a:t>
            </a:r>
          </a:p>
          <a:p>
            <a:pPr lvl="1"/>
            <a:r>
              <a:rPr lang="fr-CA" dirty="0"/>
              <a:t>Sodium: Il est le principal électrolyte de la sueur. Il est partout et souvent en grande quantité!</a:t>
            </a:r>
          </a:p>
          <a:p>
            <a:pPr lvl="1"/>
            <a:r>
              <a:rPr lang="fr-CA" dirty="0"/>
              <a:t>Potassium: il est essentiel pour la contraction et la régénération musculaire. Fruits et légumes, noix, légumineuses, etc.</a:t>
            </a:r>
          </a:p>
          <a:p>
            <a:pPr lvl="1"/>
            <a:r>
              <a:rPr lang="fr-CA" dirty="0"/>
              <a:t>Calcium: Il est essentiel pour le soin des muscles et des os. Produits laitiers, boissons de soya enrichie, etc.</a:t>
            </a:r>
          </a:p>
          <a:p>
            <a:pPr lvl="1"/>
            <a:r>
              <a:rPr lang="fr-CA" dirty="0"/>
              <a:t>Magnésium: noix mélangées, légumineuses, etc. </a:t>
            </a:r>
          </a:p>
        </p:txBody>
      </p:sp>
    </p:spTree>
    <p:extLst>
      <p:ext uri="{BB962C8B-B14F-4D97-AF65-F5344CB8AC3E}">
        <p14:creationId xmlns:p14="http://schemas.microsoft.com/office/powerpoint/2010/main" val="259054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fatigue et la déshydratation</a:t>
            </a:r>
          </a:p>
        </p:txBody>
      </p:sp>
      <p:sp>
        <p:nvSpPr>
          <p:cNvPr id="3" name="Espace réservé du contenu 2"/>
          <p:cNvSpPr>
            <a:spLocks noGrp="1"/>
          </p:cNvSpPr>
          <p:nvPr>
            <p:ph idx="1"/>
          </p:nvPr>
        </p:nvSpPr>
        <p:spPr/>
        <p:txBody>
          <a:bodyPr>
            <a:normAutofit lnSpcReduction="10000"/>
          </a:bodyPr>
          <a:lstStyle/>
          <a:p>
            <a:pPr marL="457200" lvl="1" indent="0">
              <a:buNone/>
            </a:pPr>
            <a:endParaRPr lang="fr-CA" dirty="0"/>
          </a:p>
          <a:p>
            <a:pPr marL="457200" lvl="1" indent="0">
              <a:buNone/>
            </a:pPr>
            <a:endParaRPr lang="fr-CA" dirty="0"/>
          </a:p>
          <a:p>
            <a:pPr marL="457200" lvl="1" indent="0">
              <a:buNone/>
            </a:pPr>
            <a:endParaRPr lang="fr-CA" dirty="0"/>
          </a:p>
          <a:p>
            <a:pPr marL="457200" lvl="1" indent="0">
              <a:buNone/>
            </a:pPr>
            <a:endParaRPr lang="fr-CA" dirty="0"/>
          </a:p>
          <a:p>
            <a:pPr marL="457200" lvl="1" indent="0">
              <a:buNone/>
            </a:pPr>
            <a:r>
              <a:rPr lang="fr-CA" dirty="0"/>
              <a:t>La fatigue se produit à l’épuisement des réserves énergétiques jumelé à un effort intense et des mouvements répétitifs. </a:t>
            </a:r>
          </a:p>
          <a:p>
            <a:pPr marL="457200" lvl="1" indent="0">
              <a:buNone/>
            </a:pPr>
            <a:r>
              <a:rPr lang="fr-CA" dirty="0"/>
              <a:t>La déshydratation se produit lorsqu’il y a une perte par sudation.   </a:t>
            </a:r>
          </a:p>
          <a:p>
            <a:pPr marL="457200" lvl="1" indent="0">
              <a:buNone/>
            </a:pPr>
            <a:endParaRPr lang="fr-CA" dirty="0"/>
          </a:p>
          <a:p>
            <a:pPr marL="457200" lvl="1" indent="0">
              <a:buNone/>
            </a:pPr>
            <a:r>
              <a:rPr lang="fr-CA" dirty="0"/>
              <a:t>La déshydratation combinée à la fatigue peuvent mener à des crampes musculaires.  Lors de journées chaudes et humides, assurez-vous de boire régulièrement (aux 20 minutes) et ce que vous buvez contient de 500mg à 700mg de sodium par litre. Source </a:t>
            </a:r>
            <a:r>
              <a:rPr lang="fr-CA" dirty="0" err="1"/>
              <a:t>Vivaï</a:t>
            </a:r>
            <a:endParaRPr lang="fr-CA" dirty="0"/>
          </a:p>
          <a:p>
            <a:pPr marL="457200" lvl="1" indent="0">
              <a:buNone/>
            </a:pPr>
            <a:endParaRPr lang="fr-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557" y="557214"/>
            <a:ext cx="3440205" cy="204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11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récupération</a:t>
            </a:r>
          </a:p>
        </p:txBody>
      </p:sp>
      <p:sp>
        <p:nvSpPr>
          <p:cNvPr id="3" name="Espace réservé du contenu 2"/>
          <p:cNvSpPr>
            <a:spLocks noGrp="1"/>
          </p:cNvSpPr>
          <p:nvPr>
            <p:ph idx="1"/>
          </p:nvPr>
        </p:nvSpPr>
        <p:spPr/>
        <p:txBody>
          <a:bodyPr>
            <a:normAutofit fontScale="92500"/>
          </a:bodyPr>
          <a:lstStyle/>
          <a:p>
            <a:pPr marL="457200" lvl="1" indent="0">
              <a:buNone/>
            </a:pPr>
            <a:endParaRPr lang="fr-CA" dirty="0"/>
          </a:p>
          <a:p>
            <a:pPr marL="457200" lvl="1" indent="0">
              <a:buNone/>
            </a:pPr>
            <a:endParaRPr lang="fr-CA" dirty="0"/>
          </a:p>
          <a:p>
            <a:pPr marL="457200" lvl="1" indent="0">
              <a:buNone/>
            </a:pPr>
            <a:endParaRPr lang="fr-CA" dirty="0"/>
          </a:p>
          <a:p>
            <a:pPr marL="457200" lvl="1" indent="0">
              <a:buNone/>
            </a:pPr>
            <a:endParaRPr lang="fr-CA" dirty="0"/>
          </a:p>
          <a:p>
            <a:pPr marL="457200" lvl="1" indent="0">
              <a:buNone/>
            </a:pPr>
            <a:r>
              <a:rPr lang="fr-CA" dirty="0"/>
              <a:t>Tout dépend de l’effort fourni, de la température, etc. Prendre un repas dans les 2 heures qui suivent l’effort pour mieux récupérer. Insistez sur les liquides, les glucides et les protéines. Si vous avez transpiré beaucoup, favorisez des aliments riches en sodium (craquelins, jus de légumes, etc.). Quelques aliments contenant protéines et glucides: yogourts aux fruits, lait frappé, bol de céréales avec lait, fromages, noix salées, etc…</a:t>
            </a:r>
          </a:p>
          <a:p>
            <a:pPr marL="457200" lvl="1" indent="0">
              <a:buNone/>
            </a:pPr>
            <a:endParaRPr lang="fr-CA" dirty="0"/>
          </a:p>
          <a:p>
            <a:pPr marL="457200" lvl="1" indent="0">
              <a:buNone/>
            </a:pPr>
            <a:r>
              <a:rPr lang="fr-CA" sz="3200" dirty="0"/>
              <a:t>Soyez modéré avec l’alcool après un effort intense car il déshydrate!!!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836" y="854828"/>
            <a:ext cx="2337955" cy="193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07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922" y="3038622"/>
            <a:ext cx="3819378" cy="3819378"/>
          </a:xfrm>
          <a:prstGeom prst="rect">
            <a:avLst/>
          </a:prstGeom>
        </p:spPr>
      </p:pic>
      <p:sp>
        <p:nvSpPr>
          <p:cNvPr id="2" name="Titre 1"/>
          <p:cNvSpPr>
            <a:spLocks noGrp="1"/>
          </p:cNvSpPr>
          <p:nvPr>
            <p:ph type="title"/>
          </p:nvPr>
        </p:nvSpPr>
        <p:spPr/>
        <p:txBody>
          <a:bodyPr/>
          <a:lstStyle/>
          <a:p>
            <a:r>
              <a:rPr lang="fr-CA" sz="4000" dirty="0"/>
              <a:t>Les types de vélos</a:t>
            </a:r>
            <a:endParaRPr lang="fr-CA" dirty="0"/>
          </a:p>
        </p:txBody>
      </p:sp>
      <p:sp>
        <p:nvSpPr>
          <p:cNvPr id="3" name="Espace réservé du contenu 2"/>
          <p:cNvSpPr>
            <a:spLocks noGrp="1"/>
          </p:cNvSpPr>
          <p:nvPr>
            <p:ph idx="1"/>
          </p:nvPr>
        </p:nvSpPr>
        <p:spPr/>
        <p:txBody>
          <a:bodyPr/>
          <a:lstStyle/>
          <a:p>
            <a:r>
              <a:rPr lang="fr-CA" dirty="0"/>
              <a:t>Vélo de route (endurance ou performance): position et équipements axés sur la vitesse, cadre léger, composantes légères, guidon courbé offrant multiples positions des mains, braquets rapprochés, 9 à 12 pignons, pédalier à 2 plateaux, pneus étroits(23 à 30mm), freins à disque ou sur jantes. Adapté aux sorties du VC: +++</a:t>
            </a:r>
          </a:p>
        </p:txBody>
      </p:sp>
    </p:spTree>
    <p:extLst>
      <p:ext uri="{BB962C8B-B14F-4D97-AF65-F5344CB8AC3E}">
        <p14:creationId xmlns:p14="http://schemas.microsoft.com/office/powerpoint/2010/main" val="90245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E0497-E122-4FAC-8000-1B501118D939}"/>
              </a:ext>
            </a:extLst>
          </p:cNvPr>
          <p:cNvSpPr>
            <a:spLocks noGrp="1"/>
          </p:cNvSpPr>
          <p:nvPr>
            <p:ph type="title"/>
          </p:nvPr>
        </p:nvSpPr>
        <p:spPr/>
        <p:txBody>
          <a:bodyPr/>
          <a:lstStyle/>
          <a:p>
            <a:r>
              <a:rPr lang="fr-CA" dirty="0"/>
              <a:t>Les types de vélos</a:t>
            </a:r>
          </a:p>
        </p:txBody>
      </p:sp>
      <p:sp>
        <p:nvSpPr>
          <p:cNvPr id="3" name="Espace réservé du contenu 2">
            <a:extLst>
              <a:ext uri="{FF2B5EF4-FFF2-40B4-BE49-F238E27FC236}">
                <a16:creationId xmlns:a16="http://schemas.microsoft.com/office/drawing/2014/main" id="{F1212DB5-5735-44A4-A199-24CA9B0FBCB1}"/>
              </a:ext>
            </a:extLst>
          </p:cNvPr>
          <p:cNvSpPr>
            <a:spLocks noGrp="1"/>
          </p:cNvSpPr>
          <p:nvPr>
            <p:ph idx="1"/>
          </p:nvPr>
        </p:nvSpPr>
        <p:spPr/>
        <p:txBody>
          <a:bodyPr/>
          <a:lstStyle/>
          <a:p>
            <a:r>
              <a:rPr lang="fr-CA" dirty="0"/>
              <a:t>Vélo de gravelle: Position et équipements axés sur la polyvalence, pneus moyens à larges pour route et sentier de gravelle (32/47mm), guidon courbé, plage plus ou moins étendue de braquets, pédalier à 1 ou 2 plateaux, 9 à 12 pignons, freins à disque, ancrages de fixation, tige de selle rétractable, dérailleur avec embrayage. Adapté aux sorties du VC: + à ++</a:t>
            </a:r>
          </a:p>
        </p:txBody>
      </p:sp>
      <p:pic>
        <p:nvPicPr>
          <p:cNvPr id="4" name="Image 3">
            <a:extLst>
              <a:ext uri="{FF2B5EF4-FFF2-40B4-BE49-F238E27FC236}">
                <a16:creationId xmlns:a16="http://schemas.microsoft.com/office/drawing/2014/main" id="{E1992E07-D685-4CF9-BF60-9AFFF340F1F7}"/>
              </a:ext>
            </a:extLst>
          </p:cNvPr>
          <p:cNvPicPr>
            <a:picLocks noChangeAspect="1"/>
          </p:cNvPicPr>
          <p:nvPr/>
        </p:nvPicPr>
        <p:blipFill>
          <a:blip r:embed="rId2"/>
          <a:stretch>
            <a:fillRect/>
          </a:stretch>
        </p:blipFill>
        <p:spPr>
          <a:xfrm>
            <a:off x="4295352" y="3776145"/>
            <a:ext cx="4285001" cy="2856668"/>
          </a:xfrm>
          <a:prstGeom prst="rect">
            <a:avLst/>
          </a:prstGeom>
        </p:spPr>
      </p:pic>
    </p:spTree>
    <p:extLst>
      <p:ext uri="{BB962C8B-B14F-4D97-AF65-F5344CB8AC3E}">
        <p14:creationId xmlns:p14="http://schemas.microsoft.com/office/powerpoint/2010/main" val="3901346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84948"/>
            <a:ext cx="10515600" cy="4351338"/>
          </a:xfrm>
        </p:spPr>
        <p:txBody>
          <a:bodyPr/>
          <a:lstStyle/>
          <a:p>
            <a:r>
              <a:rPr lang="fr-CA" dirty="0"/>
              <a:t>Vélo de route (Cyclotouriste): Cadre robuste et confortable pour charge élevée, braquets étendus : de 8 à 11 pignons avec plus de dents et un pédalier à 3 plateaux de 30, 42 et 52 dents, pneus moyens(32/38mm) pour bitume ou gravelle, œillets d’ancrage pour supports à bagages, freins à disque. Adapté aux sorties du VC: + à ++</a:t>
            </a:r>
          </a:p>
        </p:txBody>
      </p:sp>
      <p:sp>
        <p:nvSpPr>
          <p:cNvPr id="2" name="Titre 1"/>
          <p:cNvSpPr>
            <a:spLocks noGrp="1"/>
          </p:cNvSpPr>
          <p:nvPr>
            <p:ph type="title"/>
          </p:nvPr>
        </p:nvSpPr>
        <p:spPr/>
        <p:txBody>
          <a:bodyPr/>
          <a:lstStyle/>
          <a:p>
            <a:r>
              <a:rPr lang="fr-CA" sz="4000" dirty="0"/>
              <a:t>Les types de vélos</a:t>
            </a:r>
            <a:endParaRPr lang="fr-CA"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2974" y="3727932"/>
            <a:ext cx="4063726" cy="3045655"/>
          </a:xfrm>
          <a:prstGeom prst="rect">
            <a:avLst/>
          </a:prstGeom>
        </p:spPr>
      </p:pic>
    </p:spTree>
    <p:extLst>
      <p:ext uri="{BB962C8B-B14F-4D97-AF65-F5344CB8AC3E}">
        <p14:creationId xmlns:p14="http://schemas.microsoft.com/office/powerpoint/2010/main" val="92334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Contenu:</a:t>
            </a:r>
          </a:p>
        </p:txBody>
      </p:sp>
      <p:sp>
        <p:nvSpPr>
          <p:cNvPr id="3" name="Espace réservé du contenu 2"/>
          <p:cNvSpPr>
            <a:spLocks noGrp="1"/>
          </p:cNvSpPr>
          <p:nvPr>
            <p:ph idx="1"/>
          </p:nvPr>
        </p:nvSpPr>
        <p:spPr/>
        <p:txBody>
          <a:bodyPr>
            <a:normAutofit fontScale="70000" lnSpcReduction="20000"/>
          </a:bodyPr>
          <a:lstStyle/>
          <a:p>
            <a:pPr>
              <a:lnSpc>
                <a:spcPct val="250000"/>
              </a:lnSpc>
            </a:pPr>
            <a:r>
              <a:rPr lang="fr-CA" dirty="0"/>
              <a:t>Le cyclisme au Vélo Club</a:t>
            </a:r>
          </a:p>
          <a:p>
            <a:pPr>
              <a:lnSpc>
                <a:spcPct val="250000"/>
              </a:lnSpc>
            </a:pPr>
            <a:r>
              <a:rPr lang="fr-CA" dirty="0"/>
              <a:t>L’habillement et  l’équipement</a:t>
            </a:r>
          </a:p>
          <a:p>
            <a:pPr>
              <a:lnSpc>
                <a:spcPct val="250000"/>
              </a:lnSpc>
            </a:pPr>
            <a:r>
              <a:rPr lang="fr-CA" dirty="0"/>
              <a:t>L’hydratation, l’alimentation, la fatigue, la déshydratation et la récupération</a:t>
            </a:r>
          </a:p>
          <a:p>
            <a:pPr>
              <a:lnSpc>
                <a:spcPct val="250000"/>
              </a:lnSpc>
            </a:pPr>
            <a:r>
              <a:rPr lang="fr-FR" dirty="0"/>
              <a:t>Le vélo et les types de vélo</a:t>
            </a:r>
          </a:p>
          <a:p>
            <a:pPr>
              <a:lnSpc>
                <a:spcPct val="250000"/>
              </a:lnSpc>
            </a:pPr>
            <a:r>
              <a:rPr lang="fr-FR" dirty="0"/>
              <a:t>Les composantes et le positionnement</a:t>
            </a:r>
          </a:p>
          <a:p>
            <a:pPr>
              <a:lnSpc>
                <a:spcPct val="250000"/>
              </a:lnSpc>
            </a:pPr>
            <a:endParaRPr lang="fr-CA" dirty="0"/>
          </a:p>
          <a:p>
            <a:pPr>
              <a:lnSpc>
                <a:spcPct val="250000"/>
              </a:lnSpc>
            </a:pPr>
            <a:endParaRPr lang="fr-CA" dirty="0"/>
          </a:p>
        </p:txBody>
      </p:sp>
    </p:spTree>
    <p:extLst>
      <p:ext uri="{BB962C8B-B14F-4D97-AF65-F5344CB8AC3E}">
        <p14:creationId xmlns:p14="http://schemas.microsoft.com/office/powerpoint/2010/main" val="352079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84948"/>
            <a:ext cx="10515600" cy="4351338"/>
          </a:xfrm>
        </p:spPr>
        <p:txBody>
          <a:bodyPr/>
          <a:lstStyle/>
          <a:p>
            <a:r>
              <a:rPr lang="fr-CA" dirty="0"/>
              <a:t>Vélo Hybride : Position relevée, guidon droit (positions limitées des mains = confort et aérodynamisme moindres), pneus plus larges pour gravelle. Adapté aux sorties du VC: -</a:t>
            </a:r>
          </a:p>
        </p:txBody>
      </p:sp>
      <p:sp>
        <p:nvSpPr>
          <p:cNvPr id="2" name="Titre 1"/>
          <p:cNvSpPr>
            <a:spLocks noGrp="1"/>
          </p:cNvSpPr>
          <p:nvPr>
            <p:ph type="title"/>
          </p:nvPr>
        </p:nvSpPr>
        <p:spPr/>
        <p:txBody>
          <a:bodyPr/>
          <a:lstStyle/>
          <a:p>
            <a:r>
              <a:rPr lang="fr-CA" sz="4000" dirty="0"/>
              <a:t>Les types de vélos</a:t>
            </a:r>
            <a:endParaRPr lang="fr-CA"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839" y="3534770"/>
            <a:ext cx="4603528" cy="2918637"/>
          </a:xfrm>
          <a:prstGeom prst="rect">
            <a:avLst/>
          </a:prstGeom>
        </p:spPr>
      </p:pic>
    </p:spTree>
    <p:extLst>
      <p:ext uri="{BB962C8B-B14F-4D97-AF65-F5344CB8AC3E}">
        <p14:creationId xmlns:p14="http://schemas.microsoft.com/office/powerpoint/2010/main" val="36666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a:t>Les types de vélos</a:t>
            </a:r>
            <a:endParaRPr lang="fr-CA" dirty="0"/>
          </a:p>
        </p:txBody>
      </p:sp>
      <p:sp>
        <p:nvSpPr>
          <p:cNvPr id="3" name="Espace réservé du contenu 2"/>
          <p:cNvSpPr>
            <a:spLocks noGrp="1"/>
          </p:cNvSpPr>
          <p:nvPr>
            <p:ph idx="1"/>
          </p:nvPr>
        </p:nvSpPr>
        <p:spPr/>
        <p:txBody>
          <a:bodyPr/>
          <a:lstStyle/>
          <a:p>
            <a:r>
              <a:rPr lang="fr-CA" dirty="0"/>
              <a:t>Vélo de montagne musculaire: Cadre robuste, suspension avant et/ou arrière, guidon droit, pédalier à 1 ou 2 plateaux, pneus larges (55mm). Inadapté aux sorties du VC et refusé.</a:t>
            </a:r>
          </a:p>
          <a:p>
            <a:r>
              <a:rPr lang="fr-CA" dirty="0"/>
              <a:t>Vélo à assistance électrique ou VAE sont acceptés. Les vélos VAE de type hybride confort sont admis dans un </a:t>
            </a:r>
            <a:r>
              <a:rPr lang="fr-CA"/>
              <a:t>groupe spécifique pour ces vélos.</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370" y="3850142"/>
            <a:ext cx="3151295" cy="2173307"/>
          </a:xfrm>
          <a:prstGeom prst="rect">
            <a:avLst/>
          </a:prstGeom>
        </p:spPr>
      </p:pic>
    </p:spTree>
    <p:extLst>
      <p:ext uri="{BB962C8B-B14F-4D97-AF65-F5344CB8AC3E}">
        <p14:creationId xmlns:p14="http://schemas.microsoft.com/office/powerpoint/2010/main" val="123557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a:t>Les composantes du vélo de route</a:t>
            </a:r>
            <a:endParaRPr lang="fr-CA"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957" y="1690688"/>
            <a:ext cx="7620000" cy="5029200"/>
          </a:xfrm>
          <a:prstGeom prst="rect">
            <a:avLst/>
          </a:prstGeom>
        </p:spPr>
      </p:pic>
    </p:spTree>
    <p:extLst>
      <p:ext uri="{BB962C8B-B14F-4D97-AF65-F5344CB8AC3E}">
        <p14:creationId xmlns:p14="http://schemas.microsoft.com/office/powerpoint/2010/main" val="958193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a:t>Les composantes du vélo de route</a:t>
            </a:r>
            <a:endParaRPr lang="fr-CA"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982" y="1690688"/>
            <a:ext cx="7620000" cy="4762500"/>
          </a:xfrm>
          <a:prstGeom prst="rect">
            <a:avLst/>
          </a:prstGeom>
        </p:spPr>
      </p:pic>
    </p:spTree>
    <p:extLst>
      <p:ext uri="{BB962C8B-B14F-4D97-AF65-F5344CB8AC3E}">
        <p14:creationId xmlns:p14="http://schemas.microsoft.com/office/powerpoint/2010/main" val="744170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a:t>Les composantes du vélo de route</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191" y="1810854"/>
            <a:ext cx="7620000" cy="4508500"/>
          </a:xfrm>
          <a:prstGeom prst="rect">
            <a:avLst/>
          </a:prstGeom>
        </p:spPr>
      </p:pic>
    </p:spTree>
    <p:extLst>
      <p:ext uri="{BB962C8B-B14F-4D97-AF65-F5344CB8AC3E}">
        <p14:creationId xmlns:p14="http://schemas.microsoft.com/office/powerpoint/2010/main" val="318858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t>
            </a:r>
            <a:r>
              <a:rPr lang="fr-CA" sz="4000" dirty="0"/>
              <a:t>es composantes du vélo de route</a:t>
            </a:r>
            <a:endParaRPr lang="fr-CA"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461" y="1690688"/>
            <a:ext cx="7620000" cy="4686300"/>
          </a:xfrm>
          <a:prstGeom prst="rect">
            <a:avLst/>
          </a:prstGeom>
        </p:spPr>
      </p:pic>
    </p:spTree>
    <p:extLst>
      <p:ext uri="{BB962C8B-B14F-4D97-AF65-F5344CB8AC3E}">
        <p14:creationId xmlns:p14="http://schemas.microsoft.com/office/powerpoint/2010/main" val="1526539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a:t>La transmission</a:t>
            </a:r>
            <a:br>
              <a:rPr lang="fr-CA" sz="4000" dirty="0"/>
            </a:b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956" y="1690688"/>
            <a:ext cx="7620000" cy="4762500"/>
          </a:xfrm>
          <a:prstGeom prst="rect">
            <a:avLst/>
          </a:prstGeom>
        </p:spPr>
      </p:pic>
    </p:spTree>
    <p:extLst>
      <p:ext uri="{BB962C8B-B14F-4D97-AF65-F5344CB8AC3E}">
        <p14:creationId xmlns:p14="http://schemas.microsoft.com/office/powerpoint/2010/main" val="75117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a:t>Les roues</a:t>
            </a:r>
            <a:endParaRPr lang="fr-CA"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730" y="2121728"/>
            <a:ext cx="7620000" cy="3568700"/>
          </a:xfrm>
          <a:prstGeom prst="rect">
            <a:avLst/>
          </a:prstGeom>
        </p:spPr>
      </p:pic>
    </p:spTree>
    <p:extLst>
      <p:ext uri="{BB962C8B-B14F-4D97-AF65-F5344CB8AC3E}">
        <p14:creationId xmlns:p14="http://schemas.microsoft.com/office/powerpoint/2010/main" val="164116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84948"/>
            <a:ext cx="10515600" cy="4351338"/>
          </a:xfrm>
        </p:spPr>
        <p:txBody>
          <a:bodyPr/>
          <a:lstStyle/>
          <a:p>
            <a:r>
              <a:rPr lang="fr-CA" dirty="0"/>
              <a:t>Cadre différents matériaux:</a:t>
            </a:r>
          </a:p>
          <a:p>
            <a:pPr lvl="1"/>
            <a:r>
              <a:rPr lang="fr-CA" dirty="0"/>
              <a:t>Aluminium (résistance et légèreté)</a:t>
            </a:r>
          </a:p>
          <a:p>
            <a:pPr lvl="1"/>
            <a:r>
              <a:rPr lang="fr-CA" dirty="0"/>
              <a:t>Fibre de carbone ( plus léger et absorbe les vibrations)</a:t>
            </a:r>
          </a:p>
          <a:p>
            <a:pPr lvl="1"/>
            <a:r>
              <a:rPr lang="fr-CA" dirty="0"/>
              <a:t>Acier (résistance)</a:t>
            </a:r>
          </a:p>
          <a:p>
            <a:pPr lvl="1"/>
            <a:r>
              <a:rPr lang="fr-CA" dirty="0"/>
              <a:t>Titane ( résistance et légèreté)</a:t>
            </a:r>
          </a:p>
          <a:p>
            <a:pPr lvl="1"/>
            <a:endParaRPr lang="fr-CA" dirty="0"/>
          </a:p>
          <a:p>
            <a:pPr lvl="1"/>
            <a:r>
              <a:rPr lang="fr-CA" dirty="0"/>
              <a:t>Mesuré en cm au tube vertical à partir du centre du pédalier au dessus du tube horizontal ou l’équivalent horizontal si le tube est incliné. Les grandeurs sont qualifiées soit par extra petit, petit, moyen, large, extra large ou en cm. Certains fabricants offrent la cadre par incrément de 2cm. Certains offrent la fabrication sur mesure.</a:t>
            </a:r>
          </a:p>
        </p:txBody>
      </p:sp>
      <p:sp>
        <p:nvSpPr>
          <p:cNvPr id="2" name="Titre 1"/>
          <p:cNvSpPr>
            <a:spLocks noGrp="1"/>
          </p:cNvSpPr>
          <p:nvPr>
            <p:ph type="title"/>
          </p:nvPr>
        </p:nvSpPr>
        <p:spPr/>
        <p:txBody>
          <a:bodyPr/>
          <a:lstStyle/>
          <a:p>
            <a:r>
              <a:rPr lang="fr-CA" sz="4000" dirty="0"/>
              <a:t>Le cadre</a:t>
            </a:r>
            <a:endParaRPr lang="fr-CA" dirty="0"/>
          </a:p>
        </p:txBody>
      </p:sp>
    </p:spTree>
    <p:extLst>
      <p:ext uri="{BB962C8B-B14F-4D97-AF65-F5344CB8AC3E}">
        <p14:creationId xmlns:p14="http://schemas.microsoft.com/office/powerpoint/2010/main" val="3283551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84948"/>
            <a:ext cx="10515600" cy="4351338"/>
          </a:xfrm>
        </p:spPr>
        <p:txBody>
          <a:bodyPr>
            <a:normAutofit fontScale="92500"/>
          </a:bodyPr>
          <a:lstStyle/>
          <a:p>
            <a:r>
              <a:rPr lang="fr-CA" dirty="0"/>
              <a:t>Roues: À pneu avec ou sans chambre à air, roue standard, profilées, minces soit en aluminium ou carbone ou un mélange des deux.</a:t>
            </a:r>
          </a:p>
          <a:p>
            <a:pPr marL="457200" lvl="1" indent="0">
              <a:buNone/>
            </a:pPr>
            <a:endParaRPr lang="fr-CA" dirty="0"/>
          </a:p>
          <a:p>
            <a:r>
              <a:rPr lang="fr-CA" dirty="0"/>
              <a:t>Moyeux: À </a:t>
            </a:r>
            <a:r>
              <a:rPr lang="fr-CA" u="sng" dirty="0"/>
              <a:t>déclenche rapide (</a:t>
            </a:r>
            <a:r>
              <a:rPr lang="fr-CA" dirty="0"/>
              <a:t>pas besoin d’outil pour libérer la roue du cadre) ou à </a:t>
            </a:r>
            <a:r>
              <a:rPr lang="fr-CA" u="sng" dirty="0"/>
              <a:t>axe traversant </a:t>
            </a:r>
            <a:r>
              <a:rPr lang="fr-CA" dirty="0"/>
              <a:t>(tube vissé dans le cadre) avec ou sans outil.</a:t>
            </a:r>
          </a:p>
          <a:p>
            <a:r>
              <a:rPr lang="fr-CA" dirty="0"/>
              <a:t>Pneus : Il y a différents types et grandeurs : les pneus de route sont légers avec une gomme plus ou moins molle offrant un compromis entre l’adhérence et la résistance à l’usure. Lisse , le pneu offre une bonne adhérence sur chaussée sèche mais peut devenir glissant sous la pluie. Les pneus sont disponibles en largeur de 23 à 30mm pour un diamètre de 700mm.</a:t>
            </a:r>
          </a:p>
        </p:txBody>
      </p:sp>
      <p:sp>
        <p:nvSpPr>
          <p:cNvPr id="2" name="Titre 1"/>
          <p:cNvSpPr>
            <a:spLocks noGrp="1"/>
          </p:cNvSpPr>
          <p:nvPr>
            <p:ph type="title"/>
          </p:nvPr>
        </p:nvSpPr>
        <p:spPr/>
        <p:txBody>
          <a:bodyPr/>
          <a:lstStyle/>
          <a:p>
            <a:r>
              <a:rPr lang="fr-CA" sz="4000" dirty="0"/>
              <a:t>Les composantes </a:t>
            </a:r>
            <a:endParaRPr lang="fr-CA" dirty="0"/>
          </a:p>
        </p:txBody>
      </p:sp>
    </p:spTree>
    <p:extLst>
      <p:ext uri="{BB962C8B-B14F-4D97-AF65-F5344CB8AC3E}">
        <p14:creationId xmlns:p14="http://schemas.microsoft.com/office/powerpoint/2010/main" val="149901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5368"/>
            <a:ext cx="10165773" cy="2459396"/>
          </a:xfrm>
        </p:spPr>
        <p:txBody>
          <a:bodyPr/>
          <a:lstStyle/>
          <a:p>
            <a:r>
              <a:rPr lang="fr-CA" dirty="0"/>
              <a:t>Le cyclisme au Vélo Club</a:t>
            </a:r>
          </a:p>
        </p:txBody>
      </p:sp>
      <p:sp>
        <p:nvSpPr>
          <p:cNvPr id="3" name="Espace réservé du contenu 2"/>
          <p:cNvSpPr>
            <a:spLocks noGrp="1"/>
          </p:cNvSpPr>
          <p:nvPr>
            <p:ph idx="1"/>
          </p:nvPr>
        </p:nvSpPr>
        <p:spPr>
          <a:xfrm>
            <a:off x="838200" y="1643266"/>
            <a:ext cx="10515600" cy="4823793"/>
          </a:xfrm>
        </p:spPr>
        <p:txBody>
          <a:bodyPr>
            <a:normAutofit/>
          </a:bodyPr>
          <a:lstStyle/>
          <a:p>
            <a:pPr marL="0" indent="0">
              <a:buNone/>
            </a:pPr>
            <a:endParaRPr lang="fr-CA" sz="2600" dirty="0"/>
          </a:p>
          <a:p>
            <a:pPr marL="0" indent="0">
              <a:buNone/>
            </a:pPr>
            <a:endParaRPr lang="fr-CA" sz="2600" dirty="0"/>
          </a:p>
          <a:p>
            <a:pPr marL="0" indent="0">
              <a:buNone/>
            </a:pPr>
            <a:endParaRPr lang="fr-CA" sz="2600" dirty="0"/>
          </a:p>
          <a:p>
            <a:pPr marL="0" indent="0">
              <a:buNone/>
            </a:pPr>
            <a:endParaRPr lang="fr-CA" sz="2600" dirty="0"/>
          </a:p>
          <a:p>
            <a:r>
              <a:rPr lang="fr-CA" sz="2600" dirty="0"/>
              <a:t>Le Vélo Club St-Hyacinthe vise le cyclisme de randonnée en groupe, cyclisme léger avec peu ou pas de bagages comportant des sorties de quelques heures à une journée sur chaussée asphaltée principalement sur voie partagée avec la circulation automobile et parfois sur piste cyclable.</a:t>
            </a:r>
            <a:endParaRPr lang="fr-CA"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746" y="1294534"/>
            <a:ext cx="2575935" cy="209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96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84948"/>
            <a:ext cx="10515600" cy="4351338"/>
          </a:xfrm>
        </p:spPr>
        <p:txBody>
          <a:bodyPr>
            <a:normAutofit/>
          </a:bodyPr>
          <a:lstStyle/>
          <a:p>
            <a:r>
              <a:rPr lang="fr-CA" dirty="0"/>
              <a:t>Le casque</a:t>
            </a:r>
          </a:p>
        </p:txBody>
      </p:sp>
      <p:sp>
        <p:nvSpPr>
          <p:cNvPr id="2" name="Titre 1"/>
          <p:cNvSpPr>
            <a:spLocks noGrp="1"/>
          </p:cNvSpPr>
          <p:nvPr>
            <p:ph type="title"/>
          </p:nvPr>
        </p:nvSpPr>
        <p:spPr/>
        <p:txBody>
          <a:bodyPr/>
          <a:lstStyle/>
          <a:p>
            <a:r>
              <a:rPr lang="fr-CA" sz="4000" dirty="0"/>
              <a:t>Les équipements</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175" y="2190292"/>
            <a:ext cx="4125140" cy="4257144"/>
          </a:xfrm>
          <a:prstGeom prst="rect">
            <a:avLst/>
          </a:prstGeom>
        </p:spPr>
      </p:pic>
    </p:spTree>
    <p:extLst>
      <p:ext uri="{BB962C8B-B14F-4D97-AF65-F5344CB8AC3E}">
        <p14:creationId xmlns:p14="http://schemas.microsoft.com/office/powerpoint/2010/main" val="2217064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84947"/>
            <a:ext cx="10515600" cy="4795365"/>
          </a:xfrm>
        </p:spPr>
        <p:txBody>
          <a:bodyPr>
            <a:normAutofit fontScale="55000" lnSpcReduction="20000"/>
          </a:bodyPr>
          <a:lstStyle/>
          <a:p>
            <a:r>
              <a:rPr lang="fr-CA" dirty="0"/>
              <a:t>Équilibre entre le vélo (la machine) et le cycliste (le corps). </a:t>
            </a:r>
          </a:p>
          <a:p>
            <a:r>
              <a:rPr lang="fr-CA" dirty="0"/>
              <a:t>Recherche de la meilleure position sur le vélo pour le confort et la performance.</a:t>
            </a:r>
          </a:p>
          <a:p>
            <a:r>
              <a:rPr lang="fr-CA" dirty="0"/>
              <a:t>Série de mesures d’angles et de longueurs de segments qui permettent, entre autres, de connaître la hauteur idéale de votre selle et de votre guidon, ou la grandeur du cadre qui vous convient le mieux. Il est fait en fonction de votre expérience, de votre niveau de forme physique, de vos habitudes de vie et d’entraînement, de votre anatomie, de vos anciennes blessures, de la nature de votre travail et de vos ambitions pour la saison.</a:t>
            </a:r>
          </a:p>
          <a:p>
            <a:r>
              <a:rPr lang="fr-CA" dirty="0"/>
              <a:t>La recherche de la position idéale commence dès l’achat de votre vélo, c’est pourquoi il vaut mieux se faire conseiller avant l’achat. La longueur de vos jambes, de vos bras et de votre tronc, ainsi que la flexibilité de votre colonne vertébrale sont des facteurs importants à analyser.</a:t>
            </a:r>
          </a:p>
          <a:p>
            <a:r>
              <a:rPr lang="fr-CA" dirty="0"/>
              <a:t>Consultez une boutique spécialisée pour un positionnement optimal en particulier si vous avez des conditions physiologiques préexistantes ou des blessures connues.  </a:t>
            </a:r>
          </a:p>
          <a:p>
            <a:r>
              <a:rPr lang="fr-CA" b="1" dirty="0"/>
              <a:t>Quand faire une évaluation de positionnement? :</a:t>
            </a:r>
            <a:endParaRPr lang="fr-CA" dirty="0"/>
          </a:p>
          <a:p>
            <a:r>
              <a:rPr lang="fr-CA" dirty="0"/>
              <a:t>En début de saison;</a:t>
            </a:r>
          </a:p>
          <a:p>
            <a:r>
              <a:rPr lang="fr-CA" dirty="0"/>
              <a:t>À l’achat d’un nouveau vélo;</a:t>
            </a:r>
          </a:p>
          <a:p>
            <a:r>
              <a:rPr lang="fr-CA" dirty="0"/>
              <a:t>Pour améliorer votre performance;</a:t>
            </a:r>
          </a:p>
          <a:p>
            <a:r>
              <a:rPr lang="fr-CA" dirty="0"/>
              <a:t>En présence de douleurs qui apparaissent seulement en vélo;</a:t>
            </a:r>
          </a:p>
          <a:p>
            <a:r>
              <a:rPr lang="fr-CA" dirty="0"/>
              <a:t>Durant la saison car la flexibilité évolue et le positionnement devrait suivre.</a:t>
            </a:r>
          </a:p>
        </p:txBody>
      </p:sp>
      <p:sp>
        <p:nvSpPr>
          <p:cNvPr id="2" name="Titre 1"/>
          <p:cNvSpPr>
            <a:spLocks noGrp="1"/>
          </p:cNvSpPr>
          <p:nvPr>
            <p:ph type="title"/>
          </p:nvPr>
        </p:nvSpPr>
        <p:spPr/>
        <p:txBody>
          <a:bodyPr/>
          <a:lstStyle/>
          <a:p>
            <a:r>
              <a:rPr lang="fr-CA" dirty="0"/>
              <a:t>Le positionnement</a:t>
            </a:r>
          </a:p>
        </p:txBody>
      </p:sp>
    </p:spTree>
    <p:extLst>
      <p:ext uri="{BB962C8B-B14F-4D97-AF65-F5344CB8AC3E}">
        <p14:creationId xmlns:p14="http://schemas.microsoft.com/office/powerpoint/2010/main" val="1240477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84947"/>
            <a:ext cx="10515600" cy="4795365"/>
          </a:xfrm>
        </p:spPr>
        <p:txBody>
          <a:bodyPr>
            <a:normAutofit fontScale="85000" lnSpcReduction="20000"/>
          </a:bodyPr>
          <a:lstStyle/>
          <a:p>
            <a:r>
              <a:rPr lang="fr-CA" dirty="0"/>
              <a:t>Hauteur et inclinaison de la selle</a:t>
            </a:r>
          </a:p>
          <a:p>
            <a:pPr lvl="1"/>
            <a:r>
              <a:rPr lang="fr-CA" dirty="0"/>
              <a:t>Assis sur la selle, les pieds chaussés des chaussures de vélo, posez le talon sur la pédale. Placez les manivelles de pédalier dans l’axe du tube de selle. Le pied le plus bas doit effleurer la pédale avec la jambe en extension. Montez ou descendez la selle pour obtenir la bonne hauteur. </a:t>
            </a:r>
          </a:p>
          <a:p>
            <a:pPr lvl="1"/>
            <a:r>
              <a:rPr lang="fr-CA" dirty="0"/>
              <a:t>L'inclinaison idéale pour la selle est horizontale, particularité obtenue en posant un niveau à bulle sur la selle, dans le sens de la longueur et ce en ayant pris soin de mettre son vélo sur un sol plat.</a:t>
            </a:r>
          </a:p>
          <a:p>
            <a:r>
              <a:rPr lang="fr-CA" dirty="0"/>
              <a:t>Recul de la selle</a:t>
            </a:r>
          </a:p>
          <a:p>
            <a:pPr lvl="1"/>
            <a:r>
              <a:rPr lang="fr-CA" dirty="0"/>
              <a:t>La hauteur de la selle étant déterminée il faut définir maintenant le recul de la selle. Assis sur la selle, pieds clippés, les manivelles à l'horizontale, un fil à plomb au dessus de l’axe de la pédale avant doit arriver sous la rotule du genou, reculez ou avancez la selle pour obtenir un réglage le plus précis possible.</a:t>
            </a:r>
          </a:p>
          <a:p>
            <a:r>
              <a:rPr lang="fr-CA" dirty="0"/>
              <a:t>Longueur de la potence</a:t>
            </a:r>
          </a:p>
          <a:p>
            <a:pPr lvl="1"/>
            <a:r>
              <a:rPr lang="fr-CA" dirty="0"/>
              <a:t>Placez une manivelle parallèle au tube diagonal du cadre, les pieds dans les cale-pieds, mettre les mains en bas du cintre, le coude légèrement fléchi doit venir effleurer la rotule du genou. Si le coude bute contre le genou il faut une potence plus longue, au contraire s'il ne l'effleure pas il faut une potence plus courte.</a:t>
            </a:r>
          </a:p>
          <a:p>
            <a:endParaRPr lang="fr-CA" dirty="0"/>
          </a:p>
        </p:txBody>
      </p:sp>
      <p:sp>
        <p:nvSpPr>
          <p:cNvPr id="2" name="Titre 1"/>
          <p:cNvSpPr>
            <a:spLocks noGrp="1"/>
          </p:cNvSpPr>
          <p:nvPr>
            <p:ph type="title"/>
          </p:nvPr>
        </p:nvSpPr>
        <p:spPr/>
        <p:txBody>
          <a:bodyPr>
            <a:normAutofit/>
          </a:bodyPr>
          <a:lstStyle/>
          <a:p>
            <a:r>
              <a:rPr lang="fr-CA" dirty="0"/>
              <a:t>Le positionnement</a:t>
            </a:r>
          </a:p>
        </p:txBody>
      </p:sp>
    </p:spTree>
    <p:extLst>
      <p:ext uri="{BB962C8B-B14F-4D97-AF65-F5344CB8AC3E}">
        <p14:creationId xmlns:p14="http://schemas.microsoft.com/office/powerpoint/2010/main" val="1488135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84947"/>
            <a:ext cx="10515600" cy="4795365"/>
          </a:xfrm>
        </p:spPr>
        <p:txBody>
          <a:bodyPr>
            <a:normAutofit fontScale="92500" lnSpcReduction="20000"/>
          </a:bodyPr>
          <a:lstStyle/>
          <a:p>
            <a:endParaRPr lang="fr-CA" dirty="0"/>
          </a:p>
          <a:p>
            <a:r>
              <a:rPr lang="fr-CA" dirty="0"/>
              <a:t>Hauteur de la potence</a:t>
            </a:r>
          </a:p>
          <a:p>
            <a:pPr lvl="1"/>
            <a:r>
              <a:rPr lang="fr-CA" dirty="0"/>
              <a:t>En règle générale, le sommet de la potence est ajusté égal à la selle ou quelques cm plus bas. Serrer la potence selon le couple de serrage prescrit pour ne pas endommager la tige de la fourche.</a:t>
            </a:r>
          </a:p>
          <a:p>
            <a:r>
              <a:rPr lang="fr-CA" dirty="0"/>
              <a:t>Largeur du cintre</a:t>
            </a:r>
          </a:p>
          <a:p>
            <a:pPr lvl="1"/>
            <a:r>
              <a:rPr lang="fr-CA" dirty="0"/>
              <a:t>Il sera égal à la largeur des épaules ou plus large.</a:t>
            </a:r>
          </a:p>
          <a:p>
            <a:r>
              <a:rPr lang="fr-CA" dirty="0"/>
              <a:t>Position du pied sur la pédale.</a:t>
            </a:r>
          </a:p>
          <a:p>
            <a:pPr lvl="1"/>
            <a:r>
              <a:rPr lang="fr-CA" dirty="0"/>
              <a:t>L'articulation du gros orteil, au niveau de la grosseur osseuse ou tête, du premier métatarsien, doit reposer au niveau de l'axe de la pédale ou quelques mm en avant.</a:t>
            </a:r>
          </a:p>
          <a:p>
            <a:r>
              <a:rPr lang="fr-CA" dirty="0"/>
              <a:t>Conclusion.</a:t>
            </a:r>
          </a:p>
          <a:p>
            <a:pPr lvl="1"/>
            <a:r>
              <a:rPr lang="fr-CA" dirty="0"/>
              <a:t>Pour la route, le tronc est incliné vers l'avant, le buste à 45° par rapport à l'horizontale, les bras sont légèrement fléchis. </a:t>
            </a:r>
          </a:p>
          <a:p>
            <a:pPr lvl="1"/>
            <a:r>
              <a:rPr lang="fr-CA" dirty="0"/>
              <a:t>S’il faut corriger votre position, essayez un ajustement pendant quelques randonnées et effectuez des correctifs de quelques mm à la fois.</a:t>
            </a:r>
          </a:p>
          <a:p>
            <a:endParaRPr lang="fr-CA" dirty="0"/>
          </a:p>
          <a:p>
            <a:endParaRPr lang="fr-CA" dirty="0"/>
          </a:p>
          <a:p>
            <a:endParaRPr lang="fr-CA" dirty="0"/>
          </a:p>
        </p:txBody>
      </p:sp>
      <p:sp>
        <p:nvSpPr>
          <p:cNvPr id="2" name="Titre 1"/>
          <p:cNvSpPr>
            <a:spLocks noGrp="1"/>
          </p:cNvSpPr>
          <p:nvPr>
            <p:ph type="title"/>
          </p:nvPr>
        </p:nvSpPr>
        <p:spPr/>
        <p:txBody>
          <a:bodyPr/>
          <a:lstStyle/>
          <a:p>
            <a:r>
              <a:rPr lang="fr-CA" dirty="0"/>
              <a:t>Le positionnement</a:t>
            </a:r>
          </a:p>
        </p:txBody>
      </p:sp>
    </p:spTree>
    <p:extLst>
      <p:ext uri="{BB962C8B-B14F-4D97-AF65-F5344CB8AC3E}">
        <p14:creationId xmlns:p14="http://schemas.microsoft.com/office/powerpoint/2010/main" val="235146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L’Habillement</a:t>
            </a:r>
          </a:p>
        </p:txBody>
      </p:sp>
      <p:sp>
        <p:nvSpPr>
          <p:cNvPr id="3" name="Espace réservé du contenu 2"/>
          <p:cNvSpPr>
            <a:spLocks noGrp="1"/>
          </p:cNvSpPr>
          <p:nvPr>
            <p:ph idx="1"/>
          </p:nvPr>
        </p:nvSpPr>
        <p:spPr>
          <a:xfrm>
            <a:off x="838200" y="1825625"/>
            <a:ext cx="10515600" cy="4495662"/>
          </a:xfrm>
        </p:spPr>
        <p:txBody>
          <a:bodyPr>
            <a:normAutofit/>
          </a:bodyPr>
          <a:lstStyle/>
          <a:p>
            <a:r>
              <a:rPr lang="fr-CA" dirty="0"/>
              <a:t>Les vêtements </a:t>
            </a:r>
          </a:p>
          <a:p>
            <a:pPr lvl="1"/>
            <a:r>
              <a:rPr lang="fr-CA" sz="1800" dirty="0"/>
              <a:t>Le maillot : fabriqué en matériaux synthétiques permet d’évacuer la transpiration et sèche plus rapidement pour un confort accru.</a:t>
            </a:r>
          </a:p>
          <a:p>
            <a:pPr lvl="1"/>
            <a:endParaRPr lang="fr-CA" sz="1800" dirty="0"/>
          </a:p>
          <a:p>
            <a:pPr lvl="1"/>
            <a:endParaRPr lang="fr-CA" sz="1800" dirty="0"/>
          </a:p>
          <a:p>
            <a:pPr lvl="1"/>
            <a:endParaRPr lang="fr-CA" sz="1800" dirty="0"/>
          </a:p>
          <a:p>
            <a:pPr lvl="1"/>
            <a:endParaRPr lang="fr-CA" sz="1800" dirty="0"/>
          </a:p>
          <a:p>
            <a:pPr lvl="1"/>
            <a:endParaRPr lang="fr-CA" sz="1800" dirty="0"/>
          </a:p>
          <a:p>
            <a:pPr lvl="1"/>
            <a:endParaRPr lang="fr-CA" sz="1800" dirty="0"/>
          </a:p>
          <a:p>
            <a:pPr lvl="1"/>
            <a:r>
              <a:rPr lang="fr-CA" sz="1800" dirty="0"/>
              <a:t>Le cuissard: fabriqué de lycra, ajusté, sans coutures à l’entrejambe, permet de suivre et de s’adapter aux mouvements. Il est élastique, soutient bien les muscles (compression) et respire. L’entrejambe est muni d’un chamois synthétique coussiné. Le cuissard à bretelles (bib) ne comporte pas d’élastique à la taille. Le cuissard se porte sans sous-vêtements pour éviter les échauffements à l’entrecuisse.  Dans le même but, une crème à chamois peut être utilisée pour un confort accru.  </a:t>
            </a:r>
          </a:p>
        </p:txBody>
      </p:sp>
      <p:pic>
        <p:nvPicPr>
          <p:cNvPr id="4" name="Image 3">
            <a:extLst>
              <a:ext uri="{FF2B5EF4-FFF2-40B4-BE49-F238E27FC236}">
                <a16:creationId xmlns:a16="http://schemas.microsoft.com/office/drawing/2014/main" id="{67CC852A-6120-A4AE-9931-2A986A94AB6D}"/>
              </a:ext>
            </a:extLst>
          </p:cNvPr>
          <p:cNvPicPr>
            <a:picLocks noChangeAspect="1"/>
          </p:cNvPicPr>
          <p:nvPr/>
        </p:nvPicPr>
        <p:blipFill>
          <a:blip r:embed="rId2"/>
          <a:stretch>
            <a:fillRect/>
          </a:stretch>
        </p:blipFill>
        <p:spPr>
          <a:xfrm>
            <a:off x="6634063" y="2682751"/>
            <a:ext cx="1783833" cy="1783833"/>
          </a:xfrm>
          <a:prstGeom prst="rect">
            <a:avLst/>
          </a:prstGeom>
        </p:spPr>
      </p:pic>
      <p:pic>
        <p:nvPicPr>
          <p:cNvPr id="5" name="Image 4">
            <a:extLst>
              <a:ext uri="{FF2B5EF4-FFF2-40B4-BE49-F238E27FC236}">
                <a16:creationId xmlns:a16="http://schemas.microsoft.com/office/drawing/2014/main" id="{DE5201CE-169D-1558-819D-A00D5C3A3632}"/>
              </a:ext>
            </a:extLst>
          </p:cNvPr>
          <p:cNvPicPr>
            <a:picLocks noChangeAspect="1"/>
          </p:cNvPicPr>
          <p:nvPr/>
        </p:nvPicPr>
        <p:blipFill>
          <a:blip r:embed="rId3"/>
          <a:stretch>
            <a:fillRect/>
          </a:stretch>
        </p:blipFill>
        <p:spPr>
          <a:xfrm>
            <a:off x="5057191" y="2852953"/>
            <a:ext cx="1576872" cy="1576872"/>
          </a:xfrm>
          <a:prstGeom prst="rect">
            <a:avLst/>
          </a:prstGeom>
        </p:spPr>
      </p:pic>
    </p:spTree>
    <p:extLst>
      <p:ext uri="{BB962C8B-B14F-4D97-AF65-F5344CB8AC3E}">
        <p14:creationId xmlns:p14="http://schemas.microsoft.com/office/powerpoint/2010/main" val="71083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L’Habillement</a:t>
            </a:r>
          </a:p>
        </p:txBody>
      </p:sp>
      <p:sp>
        <p:nvSpPr>
          <p:cNvPr id="3" name="Espace réservé du contenu 2"/>
          <p:cNvSpPr>
            <a:spLocks noGrp="1"/>
          </p:cNvSpPr>
          <p:nvPr>
            <p:ph idx="1"/>
          </p:nvPr>
        </p:nvSpPr>
        <p:spPr>
          <a:xfrm>
            <a:off x="838200" y="1825625"/>
            <a:ext cx="10515600" cy="4495662"/>
          </a:xfrm>
        </p:spPr>
        <p:txBody>
          <a:bodyPr>
            <a:normAutofit/>
          </a:bodyPr>
          <a:lstStyle/>
          <a:p>
            <a:r>
              <a:rPr lang="fr-CA" dirty="0"/>
              <a:t>Les vêtements</a:t>
            </a:r>
          </a:p>
          <a:p>
            <a:pPr lvl="1"/>
            <a:r>
              <a:rPr lang="fr-CA" dirty="0"/>
              <a:t>Le manteau: en tissu synthétique (pour séchage rapide), coupe-vent, imperméable, sans manches, avec manches amovibles, légers, respirant afin d’évacuer la transpiration. Adapté selon la température. Compact pour mettre dans une poche arrière du maillot. </a:t>
            </a:r>
            <a:r>
              <a:rPr lang="fr-CA" u="sng" dirty="0"/>
              <a:t>Ajusté pour éviter l’effet parachute</a:t>
            </a:r>
            <a:r>
              <a:rPr lang="fr-CA" dirty="0"/>
              <a:t>.</a:t>
            </a:r>
          </a:p>
          <a:p>
            <a:pPr lvl="1"/>
            <a:r>
              <a:rPr lang="fr-CA" dirty="0"/>
              <a:t>Les bas: en général de matériel synthétique, respirant tout en gardant la chaleur ou l’éliminant selon les températures.</a:t>
            </a:r>
          </a:p>
          <a:p>
            <a:pPr lvl="1"/>
            <a:r>
              <a:rPr lang="fr-CA" dirty="0"/>
              <a:t>Les manchettes et jambières peuvent être utiles pour les sorties où la température évolue durant la randonnée car elles peuvent être enlevées ou portées facilement.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963" y="5126570"/>
            <a:ext cx="1129748" cy="106525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001" y="5126570"/>
            <a:ext cx="1066799" cy="1066799"/>
          </a:xfrm>
          <a:prstGeom prst="rect">
            <a:avLst/>
          </a:prstGeom>
        </p:spPr>
      </p:pic>
    </p:spTree>
    <p:extLst>
      <p:ext uri="{BB962C8B-B14F-4D97-AF65-F5344CB8AC3E}">
        <p14:creationId xmlns:p14="http://schemas.microsoft.com/office/powerpoint/2010/main" val="148494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L’équipement</a:t>
            </a:r>
          </a:p>
        </p:txBody>
      </p:sp>
      <p:sp>
        <p:nvSpPr>
          <p:cNvPr id="3" name="Espace réservé du contenu 2"/>
          <p:cNvSpPr>
            <a:spLocks noGrp="1"/>
          </p:cNvSpPr>
          <p:nvPr>
            <p:ph idx="1"/>
          </p:nvPr>
        </p:nvSpPr>
        <p:spPr>
          <a:xfrm>
            <a:off x="838200" y="1537252"/>
            <a:ext cx="10515600" cy="4982817"/>
          </a:xfrm>
        </p:spPr>
        <p:txBody>
          <a:bodyPr>
            <a:normAutofit/>
          </a:bodyPr>
          <a:lstStyle/>
          <a:p>
            <a:r>
              <a:rPr lang="fr-CA" sz="1600" dirty="0"/>
              <a:t>Les gants: assurent le confort en absorbant en partie des chocs de la route, comme la guidoline du guidon et assurent la sécurité en fournissant une bonne prise au poignées.  De plus, ils peuvent protéger lors de chute.</a:t>
            </a:r>
          </a:p>
          <a:p>
            <a:r>
              <a:rPr lang="fr-CA" sz="1600" dirty="0"/>
              <a:t>Le casque: assure la protection de votre tête en cas de chute. De plus, il permet l’aération et protège du soleil. </a:t>
            </a:r>
            <a:r>
              <a:rPr lang="fr-CA" sz="1600" b="1" dirty="0"/>
              <a:t>Il est obligatoire au Vélo club! C’est sans compromis! </a:t>
            </a:r>
            <a:r>
              <a:rPr lang="fr-CA" sz="1600" dirty="0"/>
              <a:t>Les sangles sont tendues et forment un Y sous le lobe de l'oreille. L'ajustement de l’attache permet d'insérer un doigt sous le menton. Porter les lunettes à l’extérieur des sangles pour leur éjection lors d’une chute et éviter des blessures.  </a:t>
            </a:r>
          </a:p>
          <a:p>
            <a:endParaRPr lang="fr-CA" sz="2000" b="1" dirty="0"/>
          </a:p>
          <a:p>
            <a:endParaRPr lang="fr-CA" sz="2000" b="1" dirty="0"/>
          </a:p>
          <a:p>
            <a:r>
              <a:rPr lang="fr-CA" sz="1800" dirty="0"/>
              <a:t>Les souliers: transmettent l’effort aux pédales, ils sont rigides. C’est la qualité première d’un soulier de vélo (comparé à un soulier de marche), permet de répartir la pression exercée du pied sur la pédale. Appréciable pour un confort accru et une fatigue du pied réduite. Les souliers de vélo sont équipés de cales externes destinées à la route ou en retrait (SPD).  Ils permettent de maintenir le pied en position optimale sur la pédale pour une transmission de puissance efficace en poussant et tirant sur les pédales.</a:t>
            </a:r>
          </a:p>
          <a:p>
            <a:endParaRPr lang="fr-CA" dirty="0"/>
          </a:p>
          <a:p>
            <a:endParaRPr lang="fr-CA" dirty="0"/>
          </a:p>
          <a:p>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531" y="5320748"/>
            <a:ext cx="1630845" cy="163084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26" y="5273743"/>
            <a:ext cx="1724853" cy="172485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5112" y="2862815"/>
            <a:ext cx="928688"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79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L’équipement</a:t>
            </a:r>
          </a:p>
        </p:txBody>
      </p:sp>
      <p:sp>
        <p:nvSpPr>
          <p:cNvPr id="3" name="Espace réservé du contenu 2"/>
          <p:cNvSpPr>
            <a:spLocks noGrp="1"/>
          </p:cNvSpPr>
          <p:nvPr>
            <p:ph idx="1"/>
          </p:nvPr>
        </p:nvSpPr>
        <p:spPr/>
        <p:txBody>
          <a:bodyPr>
            <a:normAutofit fontScale="62500" lnSpcReduction="20000"/>
          </a:bodyPr>
          <a:lstStyle/>
          <a:p>
            <a:endParaRPr lang="fr-CA" dirty="0"/>
          </a:p>
          <a:p>
            <a:endParaRPr lang="fr-CA" dirty="0"/>
          </a:p>
          <a:p>
            <a:pPr marL="0" indent="0">
              <a:buNone/>
            </a:pPr>
            <a:endParaRPr lang="fr-CA" dirty="0"/>
          </a:p>
          <a:p>
            <a:r>
              <a:rPr lang="fr-CA" dirty="0"/>
              <a:t>Les vélos de type route à guidon courbé et pneus étroits (23 à 32mm) sont recommandés  parce qu’ils permettent des positions variées des mains sur le guidon, des positions plus aérodynamiques, un moindre effort pour une vitesse supérieure.  Les vélos de type hybride performance à guidon droit sont acceptés mais ils n’offrent pas autant de positions des mains et peuvent générer des inconforts lors de longues randonnées.    </a:t>
            </a:r>
          </a:p>
          <a:p>
            <a:r>
              <a:rPr lang="fr-CA" dirty="0"/>
              <a:t>Les pédales à cales sont recommandées pour les raisons mentionnées plus haut.  </a:t>
            </a:r>
          </a:p>
          <a:p>
            <a:r>
              <a:rPr lang="fr-CA" dirty="0"/>
              <a:t>Les porte-bidons sont nécessaires pour transporter sécuritairement le liquide qui permettra l’hydratation durant la randonnée. Les bidons de plastique adaptés sont obligatoires. Les bouteilles de type </a:t>
            </a:r>
            <a:r>
              <a:rPr lang="fr-CA" dirty="0" err="1"/>
              <a:t>Gatorade</a:t>
            </a:r>
            <a:r>
              <a:rPr lang="fr-CA" dirty="0"/>
              <a:t> sont à proscrire car elles ne sont pas serrées dans les porte-bidons et peuvent être évacuées lors de secousses.  </a:t>
            </a:r>
          </a:p>
          <a:p>
            <a:r>
              <a:rPr lang="fr-CA" u="sng" dirty="0"/>
              <a:t>Les guidons de type triathlon et les extensions de guidon (cornes) sont interdites</a:t>
            </a:r>
            <a:r>
              <a:rPr lang="fr-CA" dirty="0"/>
              <a:t>. </a:t>
            </a:r>
          </a:p>
          <a:p>
            <a:r>
              <a:rPr lang="fr-CA" u="sng" dirty="0"/>
              <a:t>Les remorques, les sièges d’enfant, les béquilles, les casques d’écoute et les oreillettes sont interdits</a:t>
            </a:r>
            <a:r>
              <a:rPr lang="fr-CA" dirty="0"/>
              <a:t>. (Une exception: les béquilles sont permises pour les vélos à assistance électrique de type hybride confort)</a:t>
            </a:r>
          </a:p>
          <a:p>
            <a:r>
              <a:rPr lang="fr-CA" dirty="0"/>
              <a:t>Sécurité d’abord! </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467" y="122238"/>
            <a:ext cx="3782643" cy="234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3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L’Équipement (les essentiels)</a:t>
            </a:r>
          </a:p>
        </p:txBody>
      </p:sp>
      <p:sp>
        <p:nvSpPr>
          <p:cNvPr id="3" name="Espace réservé du contenu 2"/>
          <p:cNvSpPr>
            <a:spLocks noGrp="1"/>
          </p:cNvSpPr>
          <p:nvPr>
            <p:ph idx="1"/>
          </p:nvPr>
        </p:nvSpPr>
        <p:spPr>
          <a:xfrm>
            <a:off x="652670" y="1781795"/>
            <a:ext cx="10515600" cy="4351338"/>
          </a:xfrm>
        </p:spPr>
        <p:txBody>
          <a:bodyPr>
            <a:normAutofit/>
          </a:bodyPr>
          <a:lstStyle/>
          <a:p>
            <a:r>
              <a:rPr lang="fr-CA" dirty="0"/>
              <a:t>Sacoche de selle ou de guidon.  </a:t>
            </a:r>
          </a:p>
          <a:p>
            <a:endParaRPr lang="fr-CA" dirty="0"/>
          </a:p>
          <a:p>
            <a:r>
              <a:rPr lang="fr-CA" dirty="0"/>
              <a:t>Une pompe à pied pour la maison, une mini-pompe ou des cartouches d’air pour la route.   </a:t>
            </a:r>
          </a:p>
          <a:p>
            <a:endParaRPr lang="fr-CA" dirty="0"/>
          </a:p>
          <a:p>
            <a:endParaRPr lang="fr-CA" dirty="0"/>
          </a:p>
          <a:p>
            <a:endParaRPr lang="fr-CA" dirty="0"/>
          </a:p>
          <a:p>
            <a:r>
              <a:rPr lang="fr-CA" dirty="0"/>
              <a:t>Un outil multiple et des cuillers à pneus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993" y="1543878"/>
            <a:ext cx="1341783" cy="1341783"/>
          </a:xfrm>
          <a:prstGeom prst="rect">
            <a:avLst/>
          </a:prstGeom>
        </p:spPr>
      </p:pic>
      <p:pic>
        <p:nvPicPr>
          <p:cNvPr id="2050" name="Picture 2" descr="Topeak Joe Blow Sport II Track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449" y="3642687"/>
            <a:ext cx="1298709" cy="129871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629" y="3600339"/>
            <a:ext cx="1490870" cy="149087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547" y="3640476"/>
            <a:ext cx="1216302" cy="1216302"/>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2542" y="3600339"/>
            <a:ext cx="1191245" cy="1191245"/>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7229" y="4791584"/>
            <a:ext cx="1530626" cy="1530626"/>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4574" y="4720043"/>
            <a:ext cx="1673707" cy="1673707"/>
          </a:xfrm>
          <a:prstGeom prst="rect">
            <a:avLst/>
          </a:prstGeom>
        </p:spPr>
      </p:pic>
    </p:spTree>
    <p:extLst>
      <p:ext uri="{BB962C8B-B14F-4D97-AF65-F5344CB8AC3E}">
        <p14:creationId xmlns:p14="http://schemas.microsoft.com/office/powerpoint/2010/main" val="1932741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L’hydratation</a:t>
            </a:r>
          </a:p>
        </p:txBody>
      </p:sp>
      <p:sp>
        <p:nvSpPr>
          <p:cNvPr id="3" name="Espace réservé du contenu 2"/>
          <p:cNvSpPr>
            <a:spLocks noGrp="1"/>
          </p:cNvSpPr>
          <p:nvPr>
            <p:ph idx="1"/>
          </p:nvPr>
        </p:nvSpPr>
        <p:spPr/>
        <p:txBody>
          <a:bodyPr>
            <a:normAutofit/>
          </a:bodyPr>
          <a:lstStyle/>
          <a:p>
            <a:endParaRPr lang="fr-CA" sz="2400" dirty="0"/>
          </a:p>
          <a:p>
            <a:pPr marL="0" indent="0">
              <a:buNone/>
            </a:pPr>
            <a:endParaRPr lang="fr-CA" sz="2400" dirty="0"/>
          </a:p>
          <a:p>
            <a:pPr marL="0" indent="0">
              <a:buNone/>
            </a:pPr>
            <a:endParaRPr lang="fr-CA" sz="2400" dirty="0"/>
          </a:p>
          <a:p>
            <a:pPr marL="0" indent="0">
              <a:buNone/>
            </a:pPr>
            <a:endParaRPr lang="fr-CA" sz="2400" dirty="0"/>
          </a:p>
          <a:p>
            <a:pPr marL="0" indent="0">
              <a:buNone/>
            </a:pPr>
            <a:endParaRPr lang="fr-CA" sz="2400" dirty="0"/>
          </a:p>
          <a:p>
            <a:pPr marL="0" indent="0">
              <a:buNone/>
            </a:pPr>
            <a:r>
              <a:rPr lang="fr-CA" sz="2400" dirty="0"/>
              <a:t>Pourquoi est-il important de boire?  </a:t>
            </a:r>
          </a:p>
          <a:p>
            <a:r>
              <a:rPr lang="fr-CA" sz="2400" dirty="0"/>
              <a:t>Pour remplacer les liquides perdus par sudation, </a:t>
            </a:r>
          </a:p>
          <a:p>
            <a:r>
              <a:rPr lang="fr-CA" sz="2400" dirty="0"/>
              <a:t>Pour faciliter la circulation sanguine,</a:t>
            </a:r>
          </a:p>
          <a:p>
            <a:r>
              <a:rPr lang="fr-CA" sz="2400" dirty="0"/>
              <a:t>Pour faciliter l’absorption des glucides et des électrolytes.</a:t>
            </a:r>
          </a:p>
          <a:p>
            <a:pPr marL="0" indent="0">
              <a:buNone/>
            </a:pPr>
            <a:endParaRPr lang="fr-CA" sz="2400" dirty="0"/>
          </a:p>
          <a:p>
            <a:pPr marL="457200" lvl="1" indent="0">
              <a:buNone/>
            </a:pPr>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937" y="896312"/>
            <a:ext cx="4347872" cy="289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67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2918</Words>
  <Application>Microsoft Office PowerPoint</Application>
  <PresentationFormat>Grand écran</PresentationFormat>
  <Paragraphs>183</Paragraphs>
  <Slides>33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33</vt:i4>
      </vt:variant>
    </vt:vector>
  </HeadingPairs>
  <TitlesOfParts>
    <vt:vector size="37" baseType="lpstr">
      <vt:lpstr>Arial</vt:lpstr>
      <vt:lpstr>Calibri</vt:lpstr>
      <vt:lpstr>Calibri Light</vt:lpstr>
      <vt:lpstr>Thème Office</vt:lpstr>
      <vt:lpstr>Formation 1 Vélo de route</vt:lpstr>
      <vt:lpstr>Contenu:</vt:lpstr>
      <vt:lpstr>Le cyclisme au Vélo Club</vt:lpstr>
      <vt:lpstr>L’Habillement</vt:lpstr>
      <vt:lpstr>L’Habillement</vt:lpstr>
      <vt:lpstr>L’équipement</vt:lpstr>
      <vt:lpstr>L’équipement</vt:lpstr>
      <vt:lpstr>L’Équipement (les essentiels)</vt:lpstr>
      <vt:lpstr>L’hydratation</vt:lpstr>
      <vt:lpstr>L’hydratation</vt:lpstr>
      <vt:lpstr>L’alimentation</vt:lpstr>
      <vt:lpstr>L’alimentation</vt:lpstr>
      <vt:lpstr>L’alimentation</vt:lpstr>
      <vt:lpstr>L’alimentation</vt:lpstr>
      <vt:lpstr>La fatigue et la déshydratation</vt:lpstr>
      <vt:lpstr>La récupération</vt:lpstr>
      <vt:lpstr>Les types de vélos</vt:lpstr>
      <vt:lpstr>Les types de vélos</vt:lpstr>
      <vt:lpstr>Les types de vélos</vt:lpstr>
      <vt:lpstr>Les types de vélos</vt:lpstr>
      <vt:lpstr>Les types de vélos</vt:lpstr>
      <vt:lpstr>Les composantes du vélo de route</vt:lpstr>
      <vt:lpstr>Les composantes du vélo de route</vt:lpstr>
      <vt:lpstr>Les composantes du vélo de route</vt:lpstr>
      <vt:lpstr>Les composantes du vélo de route</vt:lpstr>
      <vt:lpstr>La transmission </vt:lpstr>
      <vt:lpstr>Les roues</vt:lpstr>
      <vt:lpstr>Le cadre</vt:lpstr>
      <vt:lpstr>Les composantes </vt:lpstr>
      <vt:lpstr>Les équipements</vt:lpstr>
      <vt:lpstr>Le positionnement</vt:lpstr>
      <vt:lpstr>Le positionnement</vt:lpstr>
      <vt:lpstr>Le positionnement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1 Vélo de route</dc:title>
  <dc:creator>Larente Robert</dc:creator>
  <cp:lastModifiedBy>Jacques Patry</cp:lastModifiedBy>
  <cp:revision>64</cp:revision>
  <dcterms:created xsi:type="dcterms:W3CDTF">2016-03-30T14:47:00Z</dcterms:created>
  <dcterms:modified xsi:type="dcterms:W3CDTF">2023-04-14T21:18:14Z</dcterms:modified>
</cp:coreProperties>
</file>